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836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2019-03-13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2019-03-13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2019-03-13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2019-03-13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5373216"/>
            <a:ext cx="6858000" cy="1112862"/>
          </a:xfrm>
        </p:spPr>
        <p:txBody>
          <a:bodyPr>
            <a:normAutofit/>
          </a:bodyPr>
          <a:lstStyle/>
          <a:p>
            <a:pPr algn="r"/>
            <a:r>
              <a:rPr lang="en-US" altLang="ko-KR" sz="2800" dirty="0" smtClean="0"/>
              <a:t>JYU</a:t>
            </a:r>
            <a:endParaRPr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59632" y="2780928"/>
            <a:ext cx="6858000" cy="990600"/>
          </a:xfrm>
        </p:spPr>
        <p:txBody>
          <a:bodyPr>
            <a:noAutofit/>
          </a:bodyPr>
          <a:lstStyle/>
          <a:p>
            <a:r>
              <a:rPr lang="ko-KR" altLang="en-US" sz="2400" dirty="0" smtClean="0"/>
              <a:t>저온지구시스템화학 및 실험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4400" dirty="0" smtClean="0"/>
              <a:t>Ch.2 </a:t>
            </a:r>
            <a:r>
              <a:rPr lang="ko-KR" altLang="en-US" dirty="0" err="1" smtClean="0"/>
              <a:t>용체의</a:t>
            </a:r>
            <a:r>
              <a:rPr lang="ko-KR" altLang="en-US" dirty="0" smtClean="0"/>
              <a:t> 열역학</a:t>
            </a:r>
            <a:endParaRPr lang="ko-KR" altLang="en-US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/>
          </a:bodyPr>
          <a:lstStyle/>
          <a:p>
            <a:r>
              <a:rPr lang="ko-KR" altLang="en-US" b="1" dirty="0" err="1" smtClean="0"/>
              <a:t>용체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solution</a:t>
            </a:r>
            <a:r>
              <a:rPr lang="en-US" altLang="ko-KR" dirty="0" smtClean="0"/>
              <a:t>: </a:t>
            </a:r>
            <a:r>
              <a:rPr lang="ko-KR" altLang="en-US" dirty="0"/>
              <a:t>조성이 </a:t>
            </a:r>
            <a:r>
              <a:rPr lang="ko-KR" altLang="en-US" dirty="0" smtClean="0"/>
              <a:t>서로 다른 </a:t>
            </a:r>
            <a:r>
              <a:rPr lang="ko-KR" altLang="en-US" dirty="0"/>
              <a:t>두 </a:t>
            </a:r>
            <a:r>
              <a:rPr lang="ko-KR" altLang="en-US" dirty="0" smtClean="0"/>
              <a:t>개 이상의 상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단성분</a:t>
            </a:r>
            <a:r>
              <a:rPr lang="en-US" altLang="ko-KR" dirty="0" smtClean="0"/>
              <a:t>; end member)</a:t>
            </a:r>
            <a:r>
              <a:rPr lang="ko-KR" altLang="en-US" dirty="0" smtClean="0"/>
              <a:t>이 녹아 만든 하나의 </a:t>
            </a:r>
            <a:r>
              <a:rPr lang="ko-KR" altLang="en-US" dirty="0" err="1" smtClean="0"/>
              <a:t>균질한</a:t>
            </a:r>
            <a:r>
              <a:rPr lang="ko-KR" altLang="en-US" dirty="0" smtClean="0"/>
              <a:t> 상</a:t>
            </a:r>
            <a:r>
              <a:rPr lang="en-US" altLang="ko-KR" dirty="0" smtClean="0"/>
              <a:t>.</a:t>
            </a:r>
            <a:endParaRPr lang="en-US" altLang="ko-KR" dirty="0" smtClean="0"/>
          </a:p>
          <a:p>
            <a:r>
              <a:rPr lang="ko-KR" altLang="en-US" b="1" dirty="0" err="1" smtClean="0"/>
              <a:t>단성분</a:t>
            </a:r>
            <a:r>
              <a:rPr lang="en-US" altLang="ko-KR" dirty="0" smtClean="0"/>
              <a:t>:</a:t>
            </a:r>
            <a:r>
              <a:rPr lang="ko-KR" altLang="en-US" b="1" dirty="0" smtClean="0"/>
              <a:t> 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용체를</a:t>
            </a:r>
            <a:r>
              <a:rPr lang="en-US" altLang="ko-KR" dirty="0" smtClean="0"/>
              <a:t> </a:t>
            </a:r>
            <a:r>
              <a:rPr lang="ko-KR" altLang="en-US" dirty="0" smtClean="0"/>
              <a:t>이루는 </a:t>
            </a:r>
            <a:r>
              <a:rPr lang="en-US" altLang="ko-KR" dirty="0" smtClean="0"/>
              <a:t>(</a:t>
            </a:r>
            <a:r>
              <a:rPr lang="ko-KR" altLang="en-US" dirty="0" smtClean="0"/>
              <a:t>실제 혹은 가상의</a:t>
            </a:r>
            <a:r>
              <a:rPr lang="en-US" altLang="ko-KR" dirty="0" smtClean="0"/>
              <a:t>) </a:t>
            </a:r>
            <a:r>
              <a:rPr lang="ko-KR" altLang="en-US" dirty="0" smtClean="0"/>
              <a:t>성분 상</a:t>
            </a:r>
            <a:endParaRPr lang="en-US" altLang="ko-KR" dirty="0" smtClean="0"/>
          </a:p>
          <a:p>
            <a:r>
              <a:rPr lang="ko-KR" altLang="en-US" b="1" dirty="0" err="1" smtClean="0">
                <a:sym typeface="Wingdings" pitchFamily="2" charset="2"/>
              </a:rPr>
              <a:t>용리</a:t>
            </a:r>
            <a:r>
              <a:rPr lang="ko-KR" altLang="en-US" b="1" dirty="0" smtClean="0">
                <a:sym typeface="Wingdings" pitchFamily="2" charset="2"/>
              </a:rPr>
              <a:t> </a:t>
            </a:r>
            <a:r>
              <a:rPr lang="en-US" altLang="ko-KR" b="1" dirty="0" err="1" smtClean="0">
                <a:sym typeface="Wingdings" pitchFamily="2" charset="2"/>
              </a:rPr>
              <a:t>Exsolution</a:t>
            </a:r>
            <a:r>
              <a:rPr lang="en-US" altLang="ko-KR" dirty="0" smtClean="0">
                <a:sym typeface="Wingdings" pitchFamily="2" charset="2"/>
              </a:rPr>
              <a:t>: </a:t>
            </a:r>
            <a:r>
              <a:rPr lang="ko-KR" altLang="en-US" dirty="0" smtClean="0">
                <a:sym typeface="Wingdings" pitchFamily="2" charset="2"/>
              </a:rPr>
              <a:t>하나의 </a:t>
            </a:r>
            <a:r>
              <a:rPr lang="ko-KR" altLang="en-US" dirty="0" err="1" smtClean="0">
                <a:sym typeface="Wingdings" pitchFamily="2" charset="2"/>
              </a:rPr>
              <a:t>용체에서</a:t>
            </a:r>
            <a:r>
              <a:rPr lang="ko-KR" altLang="en-US" dirty="0" smtClean="0">
                <a:sym typeface="Wingdings" pitchFamily="2" charset="2"/>
              </a:rPr>
              <a:t> 두 개 이상의 서로 </a:t>
            </a:r>
            <a:r>
              <a:rPr lang="ko-KR" altLang="en-US" dirty="0" smtClean="0">
                <a:sym typeface="Wingdings" pitchFamily="2" charset="2"/>
              </a:rPr>
              <a:t>다른 상으로 분리되는 것</a:t>
            </a:r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정의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ko-KR" altLang="en-US" dirty="0" err="1" smtClean="0"/>
                  <a:t>용체의</a:t>
                </a:r>
                <a:r>
                  <a:rPr lang="ko-KR" altLang="en-US" dirty="0" smtClean="0"/>
                  <a:t> 조성은 다음과 같이 나타낼 수 있다</a:t>
                </a:r>
                <a:endParaRPr lang="en-US" altLang="ko-KR" dirty="0" smtClean="0"/>
              </a:p>
              <a:p>
                <a:pPr marL="0" indent="0">
                  <a:buNone/>
                </a:pPr>
                <a:r>
                  <a:rPr lang="en-US" altLang="ko-KR" dirty="0" smtClean="0"/>
                  <a:t>	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𝑆</m:t>
                    </m:r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+</m:t>
                    </m:r>
                  </m:oMath>
                </a14:m>
                <a:r>
                  <a:rPr lang="en-US" altLang="ko-K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</m:oMath>
                </a14:m>
                <a:r>
                  <a:rPr lang="en-US" altLang="ko-K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𝐶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r>
                      <a:rPr lang="en-US" altLang="ko-KR" b="0" i="1" smtClean="0">
                        <a:latin typeface="Cambria Math"/>
                      </a:rPr>
                      <m:t>…</m:t>
                    </m:r>
                  </m:oMath>
                </a14:m>
                <a:endParaRPr lang="en-US" altLang="ko-KR" b="0" dirty="0" smtClean="0"/>
              </a:p>
              <a:p>
                <a:pPr marL="0" indent="0">
                  <a:buNone/>
                </a:pPr>
                <a:r>
                  <a:rPr lang="en-US" altLang="ko-KR" dirty="0" smtClean="0"/>
                  <a:t>	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   = 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en-US" altLang="ko-KR" dirty="0" smtClean="0"/>
              </a:p>
              <a:p>
                <a:pPr marL="0" indent="0">
                  <a:buNone/>
                </a:pPr>
                <a:endParaRPr lang="en-US" altLang="ko-KR" dirty="0" smtClean="0"/>
              </a:p>
              <a:p>
                <a:pPr marL="0" indent="0">
                  <a:buNone/>
                </a:pPr>
                <a:r>
                  <a:rPr lang="en-US" altLang="ko-KR" dirty="0"/>
                  <a:t>	</a:t>
                </a:r>
                <a:r>
                  <a:rPr lang="ko-KR" altLang="en-US" dirty="0" smtClean="0"/>
                  <a:t>여기서</a:t>
                </a:r>
                <a:r>
                  <a:rPr lang="en-US" altLang="ko-KR" dirty="0" smtClean="0"/>
                  <a:t>   </a:t>
                </a:r>
                <a:r>
                  <a:rPr lang="en-US" altLang="ko-KR" dirty="0" smtClean="0"/>
                  <a:t>X </a:t>
                </a:r>
                <a:r>
                  <a:rPr lang="en-US" altLang="ko-KR" dirty="0" smtClean="0"/>
                  <a:t>=</a:t>
                </a:r>
                <a:r>
                  <a:rPr lang="ko-KR" altLang="en-US" dirty="0" err="1" smtClean="0"/>
                  <a:t>몰비</a:t>
                </a:r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mole </a:t>
                </a:r>
                <a:r>
                  <a:rPr lang="en-US" altLang="ko-KR" dirty="0" smtClean="0"/>
                  <a:t>fractions 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	</a:t>
                </a:r>
                <a:r>
                  <a:rPr lang="en-US" altLang="ko-KR" dirty="0" smtClean="0"/>
                  <a:t>	</a:t>
                </a:r>
                <a:r>
                  <a:rPr lang="en-US" altLang="ko-KR" dirty="0"/>
                  <a:t> </a:t>
                </a:r>
                <a:r>
                  <a:rPr lang="en-US" altLang="ko-KR" dirty="0" smtClean="0"/>
                  <a:t>    </a:t>
                </a:r>
                <a:r>
                  <a:rPr lang="en-US" altLang="ko-KR" dirty="0" smtClean="0"/>
                  <a:t>C= </a:t>
                </a:r>
                <a:r>
                  <a:rPr lang="ko-KR" altLang="en-US" dirty="0" err="1" smtClean="0"/>
                  <a:t>단성분의</a:t>
                </a:r>
                <a:r>
                  <a:rPr lang="ko-KR" altLang="en-US" dirty="0" smtClean="0"/>
                  <a:t> 화학 조성</a:t>
                </a:r>
                <a:endParaRPr lang="en-US" altLang="ko-KR" dirty="0" smtClean="0"/>
              </a:p>
              <a:p>
                <a:pPr marL="0" indent="0">
                  <a:buNone/>
                </a:pPr>
                <a:endParaRPr lang="en-US" altLang="ko-KR" dirty="0" smtClean="0"/>
              </a:p>
              <a:p>
                <a:pPr marL="0" indent="0">
                  <a:buNone/>
                </a:pPr>
                <a:r>
                  <a:rPr lang="en-US" altLang="ko-KR" dirty="0"/>
                  <a:t>	</a:t>
                </a:r>
                <a:r>
                  <a:rPr lang="en-US" altLang="ko-KR" dirty="0" smtClean="0"/>
                  <a:t>	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/>
                          </a:rPr>
                          <m:t>=1</m:t>
                        </m:r>
                      </m:e>
                    </m:nary>
                  </m:oMath>
                </a14:m>
                <a:r>
                  <a:rPr lang="en-US" altLang="ko-KR" dirty="0" smtClean="0"/>
                  <a:t> </a:t>
                </a:r>
                <a:r>
                  <a:rPr lang="en-US" altLang="ko-KR" dirty="0"/>
                  <a:t>	</a:t>
                </a:r>
                <a:endParaRPr lang="en-US" altLang="ko-KR" dirty="0" smtClean="0"/>
              </a:p>
              <a:p>
                <a:pPr marL="0" indent="0">
                  <a:buNone/>
                </a:pPr>
                <a:r>
                  <a:rPr lang="en-US" altLang="ko-KR" dirty="0"/>
                  <a:t>	</a:t>
                </a:r>
                <a:r>
                  <a:rPr lang="en-US" altLang="ko-KR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nary>
                          <m:naryPr>
                            <m:chr m:val="∑"/>
                            <m:supHide m:val="on"/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altLang="ko-KR" b="0" i="1" smtClean="0">
                                <a:latin typeface="Cambria Math"/>
                              </a:rPr>
                              <m:t>𝑗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r>
                  <a:rPr lang="en-US" altLang="ko-KR" dirty="0" smtClean="0"/>
                  <a:t>	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	</a:t>
                </a:r>
              </a:p>
              <a:p>
                <a:pPr marL="0" indent="0">
                  <a:buNone/>
                </a:pPr>
                <a:endParaRPr lang="ko-KR" altLang="en-US" dirty="0"/>
              </a:p>
            </p:txBody>
          </p:sp>
        </mc:Choice>
        <mc:Fallback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677" t="-31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일반이론</a:t>
            </a:r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6887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ko-KR" altLang="en-US" dirty="0" err="1" smtClean="0"/>
                  <a:t>용체의</a:t>
                </a:r>
                <a:r>
                  <a:rPr lang="ko-KR" altLang="en-US" dirty="0" smtClean="0"/>
                  <a:t> 깁스자유에너지</a:t>
                </a:r>
                <a:r>
                  <a:rPr lang="en-US" altLang="ko-KR" dirty="0" smtClean="0"/>
                  <a:t> (Gibbs free energy)</a:t>
                </a:r>
                <a:endParaRPr lang="en-US" altLang="ko-KR" dirty="0" smtClean="0"/>
              </a:p>
              <a:p>
                <a:pPr lvl="1"/>
                <a:r>
                  <a:rPr lang="ko-KR" altLang="en-US" dirty="0" smtClean="0"/>
                  <a:t>기계적</a:t>
                </a:r>
                <a:r>
                  <a:rPr lang="ko-KR" altLang="en-US" dirty="0"/>
                  <a:t>인</a:t>
                </a:r>
                <a:r>
                  <a:rPr lang="ko-KR" altLang="en-US" dirty="0" smtClean="0"/>
                  <a:t> 혼합</a:t>
                </a:r>
                <a:r>
                  <a:rPr lang="en-US" altLang="ko-KR" dirty="0" smtClean="0"/>
                  <a:t>(mechanical mixing) </a:t>
                </a:r>
                <a:r>
                  <a:rPr lang="ko-KR" altLang="en-US" dirty="0" smtClean="0"/>
                  <a:t>자유에너지</a:t>
                </a:r>
                <a:endParaRPr lang="en-US" altLang="ko-KR" dirty="0"/>
              </a:p>
              <a:p>
                <a:pPr lvl="1"/>
                <a:r>
                  <a:rPr lang="ko-KR" altLang="en-US" dirty="0" err="1" smtClean="0"/>
                  <a:t>용체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혼합 자유에너지</a:t>
                </a:r>
                <a:r>
                  <a:rPr lang="en-US" altLang="ko-KR" dirty="0" smtClean="0"/>
                  <a:t>(</a:t>
                </a:r>
                <a:r>
                  <a:rPr lang="en-US" altLang="ko-KR" dirty="0" smtClean="0"/>
                  <a:t>free energy of mixing</a:t>
                </a:r>
                <a:r>
                  <a:rPr lang="en-US" altLang="ko-KR" dirty="0" smtClean="0"/>
                  <a:t>)</a:t>
                </a:r>
                <a:endParaRPr lang="en-US" altLang="ko-KR" dirty="0" smtClean="0"/>
              </a:p>
              <a:p>
                <a:pPr lvl="1"/>
                <a:endParaRPr lang="en-US" altLang="ko-KR" dirty="0"/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ko-KR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𝑠𝑜𝑙</m:t>
                            </m:r>
                          </m:sub>
                        </m:sSub>
                      </m:e>
                    </m:acc>
                    <m:r>
                      <a:rPr lang="en-US" altLang="ko-KR" b="0" i="1" smtClean="0">
                        <a:latin typeface="Cambria Math"/>
                      </a:rPr>
                      <m:t>= </m:t>
                    </m:r>
                    <m:acc>
                      <m:accPr>
                        <m:chr m:val="̅"/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𝑚𝑒𝑐h</m:t>
                            </m:r>
                          </m:sub>
                        </m:sSub>
                      </m:e>
                    </m:acc>
                  </m:oMath>
                </a14:m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+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𝑚𝑖𝑥</m:t>
                            </m:r>
                          </m:sub>
                        </m:sSub>
                      </m:e>
                    </m:acc>
                  </m:oMath>
                </a14:m>
                <a:endParaRPr lang="en-US" altLang="ko-KR" dirty="0" smtClean="0"/>
              </a:p>
              <a:p>
                <a:pPr lvl="1"/>
                <a:endParaRPr lang="en-US" altLang="ko-KR" dirty="0"/>
              </a:p>
              <a:p>
                <a:pPr lvl="1"/>
                <a:r>
                  <a:rPr lang="en-US" altLang="ko-KR" dirty="0" smtClean="0"/>
                  <a:t>(</a:t>
                </a:r>
                <a:r>
                  <a:rPr lang="ko-KR" altLang="en-US" dirty="0" smtClean="0"/>
                  <a:t>나중에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좀 더 자세히 토론할 것</a:t>
                </a:r>
                <a:r>
                  <a:rPr lang="en-US" altLang="ko-KR" dirty="0" smtClean="0"/>
                  <a:t>)</a:t>
                </a:r>
                <a:endParaRPr lang="ko-KR" altLang="en-US" dirty="0"/>
              </a:p>
            </p:txBody>
          </p:sp>
        </mc:Choice>
        <mc:Fallback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77" t="-215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741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다음에 대해 알아보자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Roult’s</a:t>
            </a:r>
            <a:r>
              <a:rPr lang="en-US" altLang="ko-KR" dirty="0" smtClean="0"/>
              <a:t> </a:t>
            </a:r>
            <a:r>
              <a:rPr lang="en-US" altLang="ko-KR" dirty="0" smtClean="0"/>
              <a:t>law,</a:t>
            </a:r>
          </a:p>
          <a:p>
            <a:pPr lvl="1"/>
            <a:r>
              <a:rPr lang="en-US" altLang="ko-KR" dirty="0" smtClean="0"/>
              <a:t>Henry’s law,</a:t>
            </a:r>
          </a:p>
          <a:p>
            <a:pPr lvl="1"/>
            <a:r>
              <a:rPr lang="en-US" altLang="ko-KR" dirty="0" smtClean="0"/>
              <a:t>Partial </a:t>
            </a:r>
            <a:r>
              <a:rPr lang="en-US" altLang="ko-KR" dirty="0" err="1" smtClean="0"/>
              <a:t>molal</a:t>
            </a:r>
            <a:r>
              <a:rPr lang="en-US" altLang="ko-KR" dirty="0" smtClean="0"/>
              <a:t> properties,</a:t>
            </a:r>
          </a:p>
          <a:p>
            <a:pPr lvl="1"/>
            <a:r>
              <a:rPr lang="en-US" altLang="ko-KR" dirty="0" smtClean="0"/>
              <a:t>Fugacity,</a:t>
            </a:r>
          </a:p>
          <a:p>
            <a:pPr lvl="1"/>
            <a:r>
              <a:rPr lang="en-US" altLang="ko-KR" dirty="0" smtClean="0"/>
              <a:t>Activity, </a:t>
            </a:r>
          </a:p>
          <a:p>
            <a:pPr lvl="1"/>
            <a:r>
              <a:rPr lang="en-US" altLang="ko-KR" dirty="0" smtClean="0"/>
              <a:t>Gibbs-</a:t>
            </a:r>
            <a:r>
              <a:rPr lang="en-US" altLang="ko-KR" dirty="0" err="1" smtClean="0"/>
              <a:t>Duhem</a:t>
            </a:r>
            <a:r>
              <a:rPr lang="en-US" altLang="ko-KR" dirty="0" smtClean="0"/>
              <a:t> equation, and</a:t>
            </a:r>
          </a:p>
          <a:p>
            <a:pPr lvl="1"/>
            <a:r>
              <a:rPr lang="en-US" altLang="ko-KR" dirty="0" smtClean="0"/>
              <a:t>Standard state (in thermodynamics)?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사전 지식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81310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ko-KR" altLang="en-US" dirty="0" smtClean="0"/>
                  <a:t>정의</a:t>
                </a:r>
                <a:r>
                  <a:rPr lang="en-US" altLang="ko-KR" dirty="0" smtClean="0"/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i="1" smtClean="0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altLang="ko-KR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ko-KR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ko-KR" altLang="en-US" i="1" smtClean="0">
                                    <a:latin typeface="Cambria Math"/>
                                    <a:ea typeface="Cambria Math"/>
                                  </a:rPr>
                                  <m:t>𝜕</m:t>
                                </m:r>
                                <m:r>
                                  <a:rPr lang="en-US" altLang="ko-KR" b="0" i="1" smtClean="0">
                                    <a:latin typeface="Cambria Math"/>
                                    <a:ea typeface="Cambria Math"/>
                                  </a:rPr>
                                  <m:t>𝐺</m:t>
                                </m:r>
                              </m:num>
                              <m:den>
                                <m:r>
                                  <a:rPr lang="ko-KR" altLang="en-US" i="1" smtClean="0">
                                    <a:latin typeface="Cambria Math"/>
                                    <a:ea typeface="Cambria Math"/>
                                  </a:rPr>
                                  <m:t>𝜕</m:t>
                                </m:r>
                                <m:sSub>
                                  <m:sSubPr>
                                    <m:ctrlPr>
                                      <a:rPr lang="en-US" altLang="ko-KR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b="0" i="1" smtClean="0">
                                        <a:latin typeface="Cambria Math"/>
                                        <a:ea typeface="Cambria Math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altLang="ko-KR" b="0" i="1" smtClean="0">
                                        <a:latin typeface="Cambria Math"/>
                                        <a:ea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b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𝑇</m:t>
                        </m:r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,  </m:t>
                        </m:r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𝑃</m:t>
                        </m:r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  <a:ea typeface="Cambria Math"/>
                              </a:rPr>
                              <m:t>𝑗</m:t>
                            </m:r>
                          </m:sub>
                        </m:sSub>
                      </m:sub>
                    </m:sSub>
                  </m:oMath>
                </a14:m>
                <a:endParaRPr lang="en-US" altLang="ko-KR" dirty="0" smtClean="0"/>
              </a:p>
              <a:p>
                <a:r>
                  <a:rPr lang="ko-KR" altLang="en-US" dirty="0" smtClean="0"/>
                  <a:t>예</a:t>
                </a:r>
                <a:r>
                  <a:rPr lang="en-US" altLang="ko-KR" dirty="0" smtClean="0"/>
                  <a:t>: A</a:t>
                </a:r>
                <a:r>
                  <a:rPr lang="ko-KR" altLang="en-US" dirty="0" smtClean="0"/>
                  <a:t>와 </a:t>
                </a:r>
                <a:r>
                  <a:rPr lang="en-US" altLang="ko-KR" dirty="0" smtClean="0"/>
                  <a:t>B </a:t>
                </a:r>
                <a:r>
                  <a:rPr lang="ko-KR" altLang="en-US" dirty="0" smtClean="0"/>
                  <a:t>두 개의 상을 갖는 시스템에 대해</a:t>
                </a:r>
                <a:r>
                  <a:rPr lang="en-US" altLang="ko-KR" dirty="0" smtClean="0"/>
                  <a:t>,</a:t>
                </a:r>
                <a:endParaRPr lang="en-US" altLang="ko-KR" dirty="0" smtClean="0"/>
              </a:p>
              <a:p>
                <a:pPr lvl="1"/>
                <a:r>
                  <a:rPr lang="ko-KR" altLang="en-US" dirty="0" smtClean="0"/>
                  <a:t>시스템의 깁스자유에너지</a:t>
                </a:r>
                <a:endParaRPr lang="en-US" altLang="ko-KR" dirty="0" smtClean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𝑠𝑦𝑠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b="0" i="1" smtClean="0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b="0" i="1" smtClean="0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endParaRPr lang="en-US" altLang="ko-KR" dirty="0" smtClean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𝑑</m:t>
                        </m:r>
                        <m:r>
                          <a:rPr lang="en-US" altLang="ko-KR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𝑠𝑦𝑠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𝑑</m:t>
                    </m:r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𝑑</m:t>
                    </m:r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endParaRPr lang="en-US" altLang="ko-KR" dirty="0" smtClean="0"/>
              </a:p>
              <a:p>
                <a:pPr lvl="2"/>
                <a:r>
                  <a:rPr lang="en-US" altLang="ko-KR" dirty="0" smtClean="0"/>
                  <a:t>For a closed system,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𝑑</m:t>
                    </m:r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=−</m:t>
                    </m:r>
                    <m:r>
                      <a:rPr lang="en-US" altLang="ko-KR" i="1">
                        <a:latin typeface="Cambria Math"/>
                      </a:rPr>
                      <m:t>𝑑</m:t>
                    </m:r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endParaRPr lang="en-US" altLang="ko-KR" dirty="0" smtClean="0"/>
              </a:p>
              <a:p>
                <a:pPr lvl="2"/>
                <a:r>
                  <a:rPr lang="en-US" altLang="ko-KR" dirty="0" smtClean="0"/>
                  <a:t>At an equilibrium state,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𝑑𝐺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𝑠𝑦𝑠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r>
                      <a:rPr lang="en-US" altLang="ko-KR" b="0" i="1" smtClean="0">
                        <a:latin typeface="Cambria Math"/>
                      </a:rPr>
                      <m:t>0</m:t>
                    </m:r>
                  </m:oMath>
                </a14:m>
                <a:endParaRPr lang="en-US" altLang="ko-KR" dirty="0" smtClean="0"/>
              </a:p>
              <a:p>
                <a:pPr lvl="2"/>
                <a:r>
                  <a:rPr lang="en-US" altLang="ko-KR" dirty="0" smtClean="0"/>
                  <a:t>Thus,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endParaRPr lang="ko-KR" altLang="en-US" dirty="0"/>
              </a:p>
            </p:txBody>
          </p:sp>
        </mc:Choice>
        <mc:Fallback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77" r="-22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화학 </a:t>
            </a:r>
            <a:r>
              <a:rPr lang="ko-KR" altLang="en-US" dirty="0" err="1" smtClean="0"/>
              <a:t>포텐셜</a:t>
            </a:r>
            <a:r>
              <a:rPr lang="ko-KR" altLang="en-US" dirty="0" smtClean="0"/>
              <a:t> </a:t>
            </a:r>
            <a:r>
              <a:rPr lang="en-US" altLang="ko-KR" dirty="0" smtClean="0"/>
              <a:t>Chemical </a:t>
            </a:r>
            <a:r>
              <a:rPr lang="en-US" altLang="ko-KR" dirty="0" smtClean="0"/>
              <a:t>Potential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91307204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879</TotalTime>
  <Words>126</Words>
  <Application>Microsoft Office PowerPoint</Application>
  <PresentationFormat>화면 슬라이드 쇼(4:3)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맑은 고딕</vt:lpstr>
      <vt:lpstr>Arial</vt:lpstr>
      <vt:lpstr>Cambria Math</vt:lpstr>
      <vt:lpstr>Corbel</vt:lpstr>
      <vt:lpstr>Wingdings</vt:lpstr>
      <vt:lpstr>Wingdings 2</vt:lpstr>
      <vt:lpstr>New_Education03</vt:lpstr>
      <vt:lpstr>저온지구시스템화학 및 실험 Ch.2 용체의 열역학</vt:lpstr>
      <vt:lpstr>1. 정의</vt:lpstr>
      <vt:lpstr>2. 일반이론</vt:lpstr>
      <vt:lpstr>PowerPoint 프레젠테이션</vt:lpstr>
      <vt:lpstr>3. 사전 지식</vt:lpstr>
      <vt:lpstr>5. 화학 포텐셜 Chemical Potential</vt:lpstr>
    </vt:vector>
  </TitlesOfParts>
  <Company>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Windows User</cp:lastModifiedBy>
  <cp:revision>40</cp:revision>
  <dcterms:created xsi:type="dcterms:W3CDTF">2011-08-29T07:49:50Z</dcterms:created>
  <dcterms:modified xsi:type="dcterms:W3CDTF">2019-03-13T06:48:31Z</dcterms:modified>
</cp:coreProperties>
</file>